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C349-E941-4551-B076-05516254F92E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72FC4-459E-4FAC-874D-AE4B234AB27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C349-E941-4551-B076-05516254F92E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72FC4-459E-4FAC-874D-AE4B234AB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C349-E941-4551-B076-05516254F92E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72FC4-459E-4FAC-874D-AE4B234AB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C349-E941-4551-B076-05516254F92E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72FC4-459E-4FAC-874D-AE4B234AB27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C349-E941-4551-B076-05516254F92E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72FC4-459E-4FAC-874D-AE4B234AB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C349-E941-4551-B076-05516254F92E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72FC4-459E-4FAC-874D-AE4B234AB27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C349-E941-4551-B076-05516254F92E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72FC4-459E-4FAC-874D-AE4B234AB2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C349-E941-4551-B076-05516254F92E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72FC4-459E-4FAC-874D-AE4B234AB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C349-E941-4551-B076-05516254F92E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72FC4-459E-4FAC-874D-AE4B234AB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C349-E941-4551-B076-05516254F92E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72FC4-459E-4FAC-874D-AE4B234AB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C349-E941-4551-B076-05516254F92E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72FC4-459E-4FAC-874D-AE4B234AB27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06C349-E941-4551-B076-05516254F92E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D72FC4-459E-4FAC-874D-AE4B234AB27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scadwell.wikispace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Ms. Cadwell Room 712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 12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81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4495800"/>
            <a:ext cx="6512511" cy="990600"/>
          </a:xfrm>
        </p:spPr>
        <p:txBody>
          <a:bodyPr/>
          <a:lstStyle/>
          <a:p>
            <a:r>
              <a:rPr lang="en-US" sz="4000" dirty="0" smtClean="0"/>
              <a:t>Class Website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078480"/>
          </a:xfrm>
        </p:spPr>
        <p:txBody>
          <a:bodyPr>
            <a:normAutofit/>
          </a:bodyPr>
          <a:lstStyle/>
          <a:p>
            <a:pPr lvl="0">
              <a:buClr>
                <a:srgbClr val="F14124">
                  <a:lumMod val="75000"/>
                </a:srgbClr>
              </a:buClr>
            </a:pPr>
            <a:r>
              <a:rPr lang="en-US" sz="3000" dirty="0">
                <a:solidFill>
                  <a:prstClr val="black">
                    <a:lumMod val="75000"/>
                    <a:lumOff val="25000"/>
                  </a:prstClr>
                </a:solidFill>
                <a:hlinkClick r:id="rId2"/>
              </a:rPr>
              <a:t>www.mscadwell.wikispaces.com</a:t>
            </a:r>
            <a:endParaRPr lang="en-US" sz="3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365760" lvl="1" indent="0">
              <a:buClr>
                <a:srgbClr val="F14124">
                  <a:lumMod val="75000"/>
                </a:srgbClr>
              </a:buClr>
              <a:buNone/>
            </a:pP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You will find 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many important links:</a:t>
            </a:r>
          </a:p>
          <a:p>
            <a:pPr lvl="1">
              <a:buClr>
                <a:srgbClr val="F14124">
                  <a:lumMod val="75000"/>
                </a:srgbClr>
              </a:buClr>
            </a:pP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Jupiter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Grades</a:t>
            </a:r>
          </a:p>
          <a:p>
            <a:pPr lvl="1">
              <a:buClr>
                <a:srgbClr val="F14124">
                  <a:lumMod val="75000"/>
                </a:srgbClr>
              </a:buClr>
            </a:pP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Ms. </a:t>
            </a:r>
            <a:r>
              <a:rPr lang="en-US" sz="16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Cadwell’s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email address</a:t>
            </a:r>
          </a:p>
          <a:p>
            <a:pPr lvl="1">
              <a:buClr>
                <a:srgbClr val="F14124">
                  <a:lumMod val="75000"/>
                </a:srgbClr>
              </a:buClr>
            </a:pPr>
            <a:r>
              <a:rPr lang="en-US" sz="1600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All </a:t>
            </a:r>
            <a:r>
              <a:rPr lang="en-US" sz="16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daily lessons and homework including Power Points and some handouts. </a:t>
            </a:r>
            <a:endParaRPr lang="en-US" sz="1600" i="1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>
              <a:buClr>
                <a:srgbClr val="F14124">
                  <a:lumMod val="75000"/>
                </a:srgbClr>
              </a:buClr>
            </a:pPr>
            <a:r>
              <a:rPr lang="en-US" sz="1600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Link to English 12 Syllabus </a:t>
            </a:r>
            <a:endParaRPr lang="en-US" sz="1600" i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>
              <a:buClr>
                <a:srgbClr val="F14124">
                  <a:lumMod val="75000"/>
                </a:srgbClr>
              </a:buClr>
            </a:pP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76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078480"/>
          </a:xfrm>
        </p:spPr>
        <p:txBody>
          <a:bodyPr>
            <a:normAutofit/>
          </a:bodyPr>
          <a:lstStyle/>
          <a:p>
            <a:pPr marL="0" marR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Century Gothic"/>
                <a:ea typeface="Times New Roman"/>
                <a:cs typeface="Times New Roman"/>
              </a:rPr>
              <a:t>English 12 is designed to prepare seniors for post-secondary experience, to prepare them for college entrance examinations as well as to address the </a:t>
            </a:r>
            <a:r>
              <a:rPr lang="en-US" sz="1400" dirty="0" smtClean="0">
                <a:latin typeface="Century Gothic"/>
                <a:ea typeface="Times New Roman"/>
                <a:cs typeface="Times New Roman"/>
              </a:rPr>
              <a:t>new Common Core Standards for </a:t>
            </a:r>
            <a:r>
              <a:rPr lang="en-US" sz="1400" dirty="0">
                <a:latin typeface="Century Gothic"/>
                <a:ea typeface="Times New Roman"/>
                <a:cs typeface="Times New Roman"/>
              </a:rPr>
              <a:t>grade twelve.  </a:t>
            </a:r>
            <a:endParaRPr lang="en-US" sz="1400" dirty="0" smtClean="0">
              <a:latin typeface="Century Gothic"/>
              <a:ea typeface="Times New Roman"/>
              <a:cs typeface="Times New Roman"/>
            </a:endParaRPr>
          </a:p>
          <a:p>
            <a:pPr marL="0" marR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latin typeface="Century Gothic"/>
                <a:ea typeface="Times New Roman"/>
                <a:cs typeface="Times New Roman"/>
              </a:rPr>
              <a:t>Texts </a:t>
            </a:r>
            <a:r>
              <a:rPr lang="en-US" sz="1400" dirty="0">
                <a:latin typeface="Century Gothic"/>
                <a:ea typeface="Times New Roman"/>
                <a:cs typeface="Times New Roman"/>
              </a:rPr>
              <a:t>and assignments are designed to challenge students to think critically and to respond using academic language and to present cogent presentations regarding their work. </a:t>
            </a:r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15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495800"/>
            <a:ext cx="6512511" cy="961832"/>
          </a:xfrm>
        </p:spPr>
        <p:txBody>
          <a:bodyPr/>
          <a:lstStyle/>
          <a:p>
            <a:r>
              <a:rPr lang="en-US" sz="4000" dirty="0" smtClean="0"/>
              <a:t>Course Content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2998" y="731519"/>
            <a:ext cx="3581401" cy="347472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latin typeface="Century Gothic"/>
                <a:ea typeface="Times New Roman"/>
                <a:cs typeface="Times New Roman"/>
              </a:rPr>
              <a:t>All Olympian seniors will engage in a new focus through a Common Book/Common Experience for both students and staff. </a:t>
            </a:r>
            <a:endParaRPr lang="en-US" sz="1100" dirty="0" smtClean="0">
              <a:latin typeface="Century Gothic"/>
              <a:ea typeface="Times New Roman"/>
              <a:cs typeface="Times New Roman"/>
            </a:endParaRPr>
          </a:p>
          <a:p>
            <a:pPr marL="342900" indent="-3429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latin typeface="Century Gothic"/>
                <a:ea typeface="Times New Roman"/>
                <a:cs typeface="Times New Roman"/>
              </a:rPr>
              <a:t>Through </a:t>
            </a:r>
            <a:r>
              <a:rPr lang="en-US" sz="1100" dirty="0">
                <a:latin typeface="Century Gothic"/>
                <a:ea typeface="Times New Roman"/>
                <a:cs typeface="Times New Roman"/>
              </a:rPr>
              <a:t>an in depth study of the selected text, </a:t>
            </a:r>
            <a:r>
              <a:rPr lang="en-US" sz="1100" b="1" i="1" dirty="0" smtClean="0">
                <a:latin typeface="Century Gothic"/>
                <a:ea typeface="Times New Roman"/>
                <a:cs typeface="Times New Roman"/>
              </a:rPr>
              <a:t>Thank You for Your Service</a:t>
            </a:r>
            <a:r>
              <a:rPr lang="en-US" sz="1100" dirty="0" smtClean="0">
                <a:latin typeface="Century Gothic"/>
                <a:ea typeface="Times New Roman"/>
                <a:cs typeface="Times New Roman"/>
              </a:rPr>
              <a:t>, </a:t>
            </a:r>
            <a:r>
              <a:rPr lang="en-US" sz="1100" dirty="0">
                <a:latin typeface="Century Gothic"/>
                <a:ea typeface="Times New Roman"/>
                <a:cs typeface="Times New Roman"/>
              </a:rPr>
              <a:t>students will engage in critical thinking related to the </a:t>
            </a:r>
            <a:r>
              <a:rPr lang="en-US" sz="1100" dirty="0" smtClean="0">
                <a:latin typeface="Century Gothic"/>
                <a:ea typeface="Times New Roman"/>
                <a:cs typeface="Times New Roman"/>
              </a:rPr>
              <a:t>Common Core to </a:t>
            </a:r>
            <a:r>
              <a:rPr lang="en-US" sz="1100" dirty="0">
                <a:latin typeface="Century Gothic"/>
                <a:ea typeface="Times New Roman"/>
                <a:cs typeface="Times New Roman"/>
              </a:rPr>
              <a:t>include  the evaluation of philosophical, political, religious, ethical and social influences.</a:t>
            </a:r>
          </a:p>
          <a:p>
            <a:pPr marL="45720" indent="0">
              <a:buNone/>
            </a:pP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685800"/>
            <a:ext cx="2133600" cy="3169447"/>
          </a:xfrm>
        </p:spPr>
      </p:pic>
    </p:spTree>
    <p:extLst>
      <p:ext uri="{BB962C8B-B14F-4D97-AF65-F5344CB8AC3E}">
        <p14:creationId xmlns:p14="http://schemas.microsoft.com/office/powerpoint/2010/main" val="6220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953000"/>
            <a:ext cx="6512511" cy="1371600"/>
          </a:xfrm>
        </p:spPr>
        <p:txBody>
          <a:bodyPr/>
          <a:lstStyle/>
          <a:p>
            <a:r>
              <a:rPr lang="en-US" sz="4000" dirty="0" smtClean="0"/>
              <a:t>The Common Senior Experience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764280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sz="1400" dirty="0" smtClean="0"/>
              <a:t>During </a:t>
            </a:r>
            <a:r>
              <a:rPr lang="en-US" sz="1400" dirty="0"/>
              <a:t>second semester students will </a:t>
            </a:r>
            <a:r>
              <a:rPr lang="en-US" sz="1400" dirty="0" smtClean="0"/>
              <a:t>develop   collaborative </a:t>
            </a:r>
            <a:r>
              <a:rPr lang="en-US" sz="1400" dirty="0"/>
              <a:t>work </a:t>
            </a:r>
            <a:r>
              <a:rPr lang="en-US" sz="1400" dirty="0" smtClean="0"/>
              <a:t>skills while </a:t>
            </a:r>
            <a:r>
              <a:rPr lang="en-US" sz="1400" dirty="0"/>
              <a:t>working in student </a:t>
            </a:r>
            <a:r>
              <a:rPr lang="en-US" sz="1400" dirty="0" smtClean="0"/>
              <a:t>groups and employing Olympian’s College Readiness Skills. </a:t>
            </a:r>
          </a:p>
          <a:p>
            <a:r>
              <a:rPr lang="en-US" sz="1400" dirty="0" smtClean="0"/>
              <a:t>Students will create and implement an awareness campaign around an issue raised in our common read, </a:t>
            </a:r>
            <a:r>
              <a:rPr lang="en-US" sz="1400" i="1" dirty="0" smtClean="0"/>
              <a:t>Thank You for Your Service, </a:t>
            </a:r>
            <a:r>
              <a:rPr lang="en-US" sz="1400" dirty="0" smtClean="0"/>
              <a:t>and may also choose to fund raise for this year’s charity: Semper Fi </a:t>
            </a:r>
            <a:r>
              <a:rPr lang="en-US" sz="1400" dirty="0" smtClean="0"/>
              <a:t>Fund. </a:t>
            </a:r>
            <a:endParaRPr lang="en-US" sz="1400" dirty="0" smtClean="0"/>
          </a:p>
          <a:p>
            <a:r>
              <a:rPr lang="en-US" sz="1400" dirty="0" smtClean="0"/>
              <a:t>Seniors </a:t>
            </a:r>
            <a:r>
              <a:rPr lang="en-US" sz="1400" dirty="0"/>
              <a:t>will also understand the following </a:t>
            </a:r>
            <a:r>
              <a:rPr lang="en-US" sz="1400" dirty="0" smtClean="0"/>
              <a:t>concepts: resilience </a:t>
            </a:r>
            <a:r>
              <a:rPr lang="en-US" sz="1400" dirty="0"/>
              <a:t>in the face </a:t>
            </a:r>
            <a:r>
              <a:rPr lang="en-US" sz="1400" dirty="0" smtClean="0"/>
              <a:t>of </a:t>
            </a:r>
            <a:r>
              <a:rPr lang="en-US" sz="1400" dirty="0"/>
              <a:t>extraordinary hardship; the power of one person to make a </a:t>
            </a:r>
            <a:r>
              <a:rPr lang="en-US" sz="1400" dirty="0" smtClean="0"/>
              <a:t>difference.</a:t>
            </a:r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354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4724400"/>
            <a:ext cx="6512511" cy="1038032"/>
          </a:xfrm>
        </p:spPr>
        <p:txBody>
          <a:bodyPr/>
          <a:lstStyle/>
          <a:p>
            <a:r>
              <a:rPr lang="en-US" sz="4000" dirty="0" smtClean="0"/>
              <a:t>Class Expectations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154680"/>
          </a:xfrm>
        </p:spPr>
        <p:txBody>
          <a:bodyPr>
            <a:normAutofit/>
          </a:bodyPr>
          <a:lstStyle/>
          <a:p>
            <a:pPr marL="342900" marR="0" lvl="0" indent="-3429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"/>
              <a:tabLst>
                <a:tab pos="457200" algn="l"/>
              </a:tabLst>
            </a:pPr>
            <a:r>
              <a:rPr lang="en-US" sz="1400" dirty="0">
                <a:latin typeface="Century Gothic"/>
                <a:ea typeface="Times New Roman"/>
                <a:cs typeface="Times New Roman"/>
              </a:rPr>
              <a:t>Actively participate in learning by taking notes, studying for all assessments, and reading all assigned texts </a:t>
            </a:r>
            <a:r>
              <a:rPr lang="en-US" sz="1400" u="sng" dirty="0">
                <a:latin typeface="Century Gothic"/>
                <a:ea typeface="Times New Roman"/>
                <a:cs typeface="Times New Roman"/>
              </a:rPr>
              <a:t>prior </a:t>
            </a:r>
            <a:r>
              <a:rPr lang="en-US" sz="1400" dirty="0">
                <a:latin typeface="Century Gothic"/>
                <a:ea typeface="Times New Roman"/>
                <a:cs typeface="Times New Roman"/>
              </a:rPr>
              <a:t>to class.</a:t>
            </a:r>
          </a:p>
          <a:p>
            <a:pPr marL="342900" marR="0" lvl="0" indent="-3429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"/>
              <a:tabLst>
                <a:tab pos="457200" algn="l"/>
              </a:tabLst>
            </a:pPr>
            <a:r>
              <a:rPr lang="en-US" sz="1400" dirty="0">
                <a:latin typeface="Century Gothic"/>
                <a:ea typeface="Times New Roman"/>
                <a:cs typeface="Times New Roman"/>
              </a:rPr>
              <a:t>Come prepared for instruction and class discussions</a:t>
            </a:r>
          </a:p>
          <a:p>
            <a:pPr marL="342900" marR="0" lvl="0" indent="-3429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"/>
              <a:tabLst>
                <a:tab pos="457200" algn="l"/>
              </a:tabLst>
            </a:pPr>
            <a:r>
              <a:rPr lang="en-US" sz="1400" dirty="0">
                <a:latin typeface="Century Gothic"/>
                <a:ea typeface="Times New Roman"/>
                <a:cs typeface="Times New Roman"/>
              </a:rPr>
              <a:t>Meet all deadlines and take personal responsibility for academics and behavior</a:t>
            </a:r>
          </a:p>
          <a:p>
            <a:pPr marL="342900" marR="0" lvl="0" indent="-3429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"/>
              <a:tabLst>
                <a:tab pos="457200" algn="l"/>
              </a:tabLst>
            </a:pPr>
            <a:r>
              <a:rPr lang="en-US" sz="1400" dirty="0">
                <a:latin typeface="Century Gothic"/>
                <a:ea typeface="Times New Roman"/>
                <a:cs typeface="Times New Roman"/>
              </a:rPr>
              <a:t>Communicate with the instructor regarding any academic issues</a:t>
            </a:r>
          </a:p>
          <a:p>
            <a:pPr marL="342900" marR="0" lvl="0" indent="-3429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"/>
              <a:tabLst>
                <a:tab pos="457200" algn="l"/>
              </a:tabLst>
            </a:pPr>
            <a:r>
              <a:rPr lang="en-US" sz="1400" dirty="0">
                <a:latin typeface="Century Gothic"/>
                <a:ea typeface="Times New Roman"/>
                <a:cs typeface="Times New Roman"/>
              </a:rPr>
              <a:t>The Mastery Model requires that each student earn a minimum of 70% on any summative assessment. Each student is expected to prepare himself/herself   in order to achieve this level.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94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Grading Categories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685800"/>
            <a:ext cx="6400800" cy="2209800"/>
          </a:xfrm>
        </p:spPr>
        <p:txBody>
          <a:bodyPr>
            <a:normAutofit/>
          </a:bodyPr>
          <a:lstStyle/>
          <a:p>
            <a:pPr marL="0" marR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u="sng" dirty="0">
                <a:latin typeface="Century Gothic"/>
                <a:ea typeface="Times New Roman"/>
                <a:cs typeface="Times New Roman"/>
              </a:rPr>
              <a:t>Independent Reading/Vocabulary (10</a:t>
            </a:r>
            <a:r>
              <a:rPr lang="en-US" sz="1100" u="sng" dirty="0" smtClean="0">
                <a:latin typeface="Century Gothic"/>
                <a:ea typeface="Times New Roman"/>
                <a:cs typeface="Times New Roman"/>
              </a:rPr>
              <a:t>%)</a:t>
            </a:r>
          </a:p>
          <a:p>
            <a:pPr marL="0" marR="0" inden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100" dirty="0">
              <a:latin typeface="Century Gothic"/>
              <a:ea typeface="Times New Roman"/>
              <a:cs typeface="Times New Roman"/>
            </a:endParaRPr>
          </a:p>
          <a:p>
            <a:pPr marL="0" marR="0">
              <a:lnSpc>
                <a:spcPct val="130000"/>
              </a:lnSpc>
              <a:spcBef>
                <a:spcPts val="900"/>
              </a:spcBef>
              <a:spcAft>
                <a:spcPts val="0"/>
              </a:spcAft>
            </a:pPr>
            <a:r>
              <a:rPr lang="en-US" sz="1100" u="sng" dirty="0" smtClean="0">
                <a:latin typeface="Century Gothic"/>
              </a:rPr>
              <a:t>Formative </a:t>
            </a:r>
            <a:r>
              <a:rPr lang="en-US" sz="1100" u="sng" dirty="0">
                <a:latin typeface="Century Gothic"/>
              </a:rPr>
              <a:t>Assessments 30%</a:t>
            </a:r>
            <a:endParaRPr lang="en-US" sz="1100" dirty="0">
              <a:latin typeface="Century Gothic"/>
            </a:endParaRPr>
          </a:p>
          <a:p>
            <a:pPr marL="0" marR="0" inden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latin typeface="Century Gothic"/>
                <a:ea typeface="Times New Roman"/>
                <a:cs typeface="Times New Roman"/>
              </a:rPr>
              <a:t> </a:t>
            </a:r>
          </a:p>
          <a:p>
            <a:pPr marL="0" marR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u="sng" dirty="0">
                <a:latin typeface="Century Gothic"/>
                <a:ea typeface="Times New Roman"/>
                <a:cs typeface="Times New Roman"/>
              </a:rPr>
              <a:t>Summative Assessments (50%) </a:t>
            </a:r>
            <a:endParaRPr lang="en-US" sz="1100" dirty="0">
              <a:latin typeface="Century Gothic"/>
              <a:ea typeface="Times New Roman"/>
              <a:cs typeface="Times New Roman"/>
            </a:endParaRPr>
          </a:p>
          <a:p>
            <a:pPr marL="0" marR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endParaRPr lang="en-US" sz="1100" dirty="0">
              <a:latin typeface="Century Gothic"/>
              <a:ea typeface="Times New Roman"/>
              <a:cs typeface="Times New Roman"/>
            </a:endParaRPr>
          </a:p>
          <a:p>
            <a:pPr marL="0" marR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u="sng" dirty="0">
                <a:latin typeface="Century Gothic"/>
                <a:ea typeface="Times New Roman"/>
                <a:cs typeface="Times New Roman"/>
              </a:rPr>
              <a:t>End of Course Exam/Quarterly Benchmark</a:t>
            </a:r>
            <a:r>
              <a:rPr lang="en-US" sz="1100" dirty="0">
                <a:latin typeface="Century Gothic"/>
                <a:ea typeface="Times New Roman"/>
                <a:cs typeface="Times New Roman"/>
              </a:rPr>
              <a:t> (10%)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30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Mastery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marR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latin typeface="Century Gothic"/>
                <a:ea typeface="Times New Roman"/>
                <a:cs typeface="Times New Roman"/>
              </a:rPr>
              <a:t>Mastery Model Retake Policy: 1 summative </a:t>
            </a:r>
            <a:r>
              <a:rPr lang="en-US" sz="2400" u="sng" dirty="0">
                <a:latin typeface="Century Gothic"/>
                <a:ea typeface="Times New Roman"/>
                <a:cs typeface="Times New Roman"/>
              </a:rPr>
              <a:t>per semester.</a:t>
            </a:r>
            <a:r>
              <a:rPr lang="en-US" sz="2400" dirty="0">
                <a:latin typeface="Century Gothic"/>
                <a:ea typeface="Times New Roman"/>
                <a:cs typeface="Times New Roman"/>
              </a:rPr>
              <a:t> </a:t>
            </a:r>
            <a:endParaRPr lang="en-US" sz="2400" dirty="0" smtClean="0">
              <a:latin typeface="Century Gothic"/>
              <a:ea typeface="Times New Roman"/>
              <a:cs typeface="Times New Roman"/>
            </a:endParaRPr>
          </a:p>
          <a:p>
            <a:pPr marL="0" marR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endParaRPr lang="en-US" sz="2400" dirty="0">
              <a:latin typeface="Century Gothic"/>
              <a:ea typeface="Times New Roman"/>
              <a:cs typeface="Times New Roman"/>
            </a:endParaRPr>
          </a:p>
          <a:p>
            <a:pPr marL="0" marR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latin typeface="Century Gothic"/>
                <a:ea typeface="Times New Roman"/>
                <a:cs typeface="Times New Roman"/>
              </a:rPr>
              <a:t>No</a:t>
            </a:r>
            <a:r>
              <a:rPr lang="en-US" sz="2400" dirty="0" smtClean="0">
                <a:latin typeface="Century Gothic"/>
                <a:ea typeface="Times New Roman"/>
                <a:cs typeface="Times New Roman"/>
              </a:rPr>
              <a:t> formative assessments can be retaken. </a:t>
            </a:r>
          </a:p>
          <a:p>
            <a:pPr marL="0" marR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latin typeface="Century Gothic"/>
                <a:ea typeface="Times New Roman"/>
                <a:cs typeface="Times New Roman"/>
              </a:rPr>
              <a:t>Late work is accepted for partial credit.</a:t>
            </a:r>
            <a:endParaRPr lang="en-US" sz="2400" dirty="0">
              <a:latin typeface="Century Gothic"/>
              <a:ea typeface="Times New Roman"/>
              <a:cs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79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148</TotalTime>
  <Words>376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Slipstream</vt:lpstr>
      <vt:lpstr>English 12 </vt:lpstr>
      <vt:lpstr>Class Website </vt:lpstr>
      <vt:lpstr>Course Content</vt:lpstr>
      <vt:lpstr>Course Content </vt:lpstr>
      <vt:lpstr>The Common Senior Experience</vt:lpstr>
      <vt:lpstr>Class Expectations </vt:lpstr>
      <vt:lpstr>Grading Categories</vt:lpstr>
      <vt:lpstr>Mastery Model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12</dc:title>
  <dc:creator>Michelle CC</dc:creator>
  <cp:lastModifiedBy>Michelle Clark-Cadwell</cp:lastModifiedBy>
  <cp:revision>23</cp:revision>
  <dcterms:created xsi:type="dcterms:W3CDTF">2013-08-22T22:53:43Z</dcterms:created>
  <dcterms:modified xsi:type="dcterms:W3CDTF">2015-08-20T17:18:54Z</dcterms:modified>
</cp:coreProperties>
</file>